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Fira Sans Extra Condensed" panose="020B05030500000200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Gfy1kypEl1ntQSpgTuKuMnrD9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2A815B-6931-4894-949A-FA1F3337C174}">
  <a:tblStyle styleId="{5E2A815B-6931-4894-949A-FA1F3337C1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5"/>
  </p:normalViewPr>
  <p:slideViewPr>
    <p:cSldViewPr snapToGrid="0" snapToObjects="1">
      <p:cViewPr>
        <p:scale>
          <a:sx n="101" d="100"/>
          <a:sy n="101" d="100"/>
        </p:scale>
        <p:origin x="10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25" name="Google Shape;6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hyperlink" Target="https://github.com/isabelmorar/ST0245-001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tiff"/><Relationship Id="rId5" Type="http://schemas.openxmlformats.org/officeDocument/2006/relationships/hyperlink" Target="https://github.com/isabelmorar/ST0245-001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30199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600" y="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6901800" y="525517"/>
            <a:ext cx="4734952" cy="388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n-US" sz="3800" b="1" dirty="0"/>
              <a:t>Prevention of Street Harassment Through Constrained Shortest Path Algorithms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Algorithm Execution 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Times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0" name="Google Shape;470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830075" y="163020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>
                <a:solidFill>
                  <a:srgbClr val="001E33"/>
                </a:solidFill>
              </a:rPr>
              <a:t>Execution Times</a:t>
            </a:r>
            <a:endParaRPr sz="2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9600" y="1617970"/>
            <a:ext cx="526680" cy="52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"/>
          <p:cNvSpPr/>
          <p:nvPr/>
        </p:nvSpPr>
        <p:spPr>
          <a:xfrm flipH="1">
            <a:off x="9302807" y="5400825"/>
            <a:ext cx="75205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6" name="Google Shape;476;p9"/>
          <p:cNvSpPr/>
          <p:nvPr/>
        </p:nvSpPr>
        <p:spPr>
          <a:xfrm>
            <a:off x="73846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Please, include measurement units, for instance, minutes, hours...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9"/>
          <p:cNvPicPr preferRelativeResize="0"/>
          <p:nvPr/>
        </p:nvPicPr>
        <p:blipFill rotWithShape="1">
          <a:blip r:embed="rId4">
            <a:alphaModFix/>
          </a:blip>
          <a:srcRect t="28562" b="27896"/>
          <a:stretch/>
        </p:blipFill>
        <p:spPr>
          <a:xfrm>
            <a:off x="867925" y="2391275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5">
            <a:alphaModFix/>
          </a:blip>
          <a:srcRect t="25645" b="27036"/>
          <a:stretch/>
        </p:blipFill>
        <p:spPr>
          <a:xfrm>
            <a:off x="4940125" y="2391274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6">
            <a:alphaModFix/>
          </a:blip>
          <a:srcRect l="10870" t="31533" r="11314" b="21147"/>
          <a:stretch/>
        </p:blipFill>
        <p:spPr>
          <a:xfrm>
            <a:off x="588275" y="3649400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2725" y="3519225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675" y="4645100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7200" y="4659289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669750" y="25938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2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745950" y="3840425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6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8745950" y="49560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8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3568425" y="2822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9"/>
          <p:cNvSpPr/>
          <p:nvPr/>
        </p:nvSpPr>
        <p:spPr>
          <a:xfrm>
            <a:off x="372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9"/>
          <p:cNvSpPr/>
          <p:nvPr/>
        </p:nvSpPr>
        <p:spPr>
          <a:xfrm>
            <a:off x="35684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9"/>
          <p:cNvSpPr/>
          <p:nvPr/>
        </p:nvSpPr>
        <p:spPr>
          <a:xfrm>
            <a:off x="7454625" y="27464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9"/>
          <p:cNvSpPr/>
          <p:nvPr/>
        </p:nvSpPr>
        <p:spPr>
          <a:xfrm>
            <a:off x="753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9"/>
          <p:cNvSpPr/>
          <p:nvPr/>
        </p:nvSpPr>
        <p:spPr>
          <a:xfrm>
            <a:off x="74546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9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Future Work Directions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Statistics 2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Optimization 1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Probability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 &amp; M 4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1" name="Google Shape;511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2" name="Google Shape;512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MV risk estimations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3" name="Google Shape;513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4" name="Google Shape;514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9" name="Google Shape;519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0" name="Google Shape;520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Biobjective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optimization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7" name="Google Shape;527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28" name="Google Shape;52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risk estimations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0" name="Google Shape;53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5" name="Google Shape;535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6" name="Google Shape;536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Traffic</a:t>
              </a:r>
              <a:b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</a:b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8" name="Google Shape;538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9" name="Google Shape;539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3" name="Google Shape;543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4" name="Google Shape;544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548" name="Google Shape;548;g1066244c191_0_1"/>
          <p:cNvSpPr/>
          <p:nvPr/>
        </p:nvSpPr>
        <p:spPr>
          <a:xfrm>
            <a:off x="7457802" y="61019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You may add, remove or change some future work directions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slide if you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study 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Informatics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 Engineering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550" name="Google Shape;550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the courses in which you could continue working on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2" name="Google Shape;552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3" name="Google Shape;553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4" name="Google Shape;554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what you could do, in following courses, to improve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Future Work Directions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Eng.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1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2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77" name="Google Shape;577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 Web Application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 Web Application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Add other variables</a:t>
              </a:r>
              <a:endParaRPr sz="1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Include ML or VR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08" name="Google Shape;608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09" name="Google Shape;609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13" name="Google Shape;613;g1066244c191_0_133"/>
          <p:cNvSpPr/>
          <p:nvPr/>
        </p:nvSpPr>
        <p:spPr>
          <a:xfrm>
            <a:off x="7457802" y="61019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You may add, remove or change some future work directions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slide if you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study 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Mathematics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Engineering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615" name="Google Shape;615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the courses in which you could continue working on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7" name="Google Shape;617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8" name="Google Shape;618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9" name="Google Shape;619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what you could do, in following courses, to improve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1" name="Google Shape;621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2" name="Google Shape;622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 Accepted on </a:t>
            </a:r>
            <a:r>
              <a:rPr lang="en-US" sz="2200" b="1">
                <a:solidFill>
                  <a:srgbClr val="FFFFFF"/>
                </a:solidFill>
              </a:rPr>
              <a:t>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0" name="Google Shape;630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the citation of the report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i="1">
                <a:solidFill>
                  <a:schemeClr val="accent2"/>
                </a:solidFill>
              </a:rPr>
              <a:t>OSF PREPRINTS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and link. No, not in OSF projects, </a:t>
            </a:r>
            <a:r>
              <a:rPr lang="en-US" i="1">
                <a:solidFill>
                  <a:schemeClr val="accent2"/>
                </a:solidFill>
              </a:rPr>
              <a:t>but in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"/>
          <p:cNvSpPr/>
          <p:nvPr/>
        </p:nvSpPr>
        <p:spPr>
          <a:xfrm rot="10800000" flipH="1">
            <a:off x="2087873" y="27699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3" name="Google Shape;633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Julián Ramírez, Andrés Salazar, Simón Marín, Mauricio Toro. Energy and Storage Optimization in Precision Livestock Farming. Technical Report,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"/>
          <p:cNvSpPr/>
          <p:nvPr/>
        </p:nvSpPr>
        <p:spPr>
          <a:xfrm>
            <a:off x="2792826" y="52920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</a:t>
            </a:r>
            <a:r>
              <a:rPr lang="en-US" i="1">
                <a:solidFill>
                  <a:schemeClr val="accent2"/>
                </a:solidFill>
              </a:rPr>
              <a:t> screenshot of your report published in osf.io and remove circle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8" name="Google Shape;638;p10"/>
          <p:cNvSpPr/>
          <p:nvPr/>
        </p:nvSpPr>
        <p:spPr>
          <a:xfrm>
            <a:off x="5509326" y="62811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teaching assistant and professor among the authors, please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0"/>
          <p:cNvSpPr/>
          <p:nvPr/>
        </p:nvSpPr>
        <p:spPr>
          <a:xfrm flipH="1">
            <a:off x="5996711" y="47342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1" name="Google Shape;641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42" name="Google Shape;642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 slide if you report was not submitted to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4" name="Google Shape;644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This is a citation example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of a previous report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6" name="Google Shape;646;p10"/>
          <p:cNvSpPr/>
          <p:nvPr/>
        </p:nvSpPr>
        <p:spPr>
          <a:xfrm>
            <a:off x="78799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This is a screenshot example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of a previous report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400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Supported by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The first two authors </a:t>
            </a:r>
            <a:r>
              <a:rPr lang="en-US" sz="2200">
                <a:solidFill>
                  <a:srgbClr val="001E33"/>
                </a:solidFill>
              </a:rPr>
              <a:t>were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supported by  Sapiencia grant, financed by Medellín municipality. All the authors would like to thank the "Vicerrectoría de Descubrimiento y Creación", of Universidad EAFIT, for their support on this research.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do not forget the acknowledgements to your scholarship (if you have one) Other</a:t>
            </a:r>
            <a:r>
              <a:rPr lang="en-US" i="1">
                <a:solidFill>
                  <a:schemeClr val="accent2"/>
                </a:solidFill>
              </a:rPr>
              <a:t>wise, for who pays your tuition fee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rgbClr val="B45F06"/>
                </a:solidFill>
              </a:rPr>
              <a:t>You may change this photograph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"/>
          <p:cNvSpPr/>
          <p:nvPr/>
        </p:nvSpPr>
        <p:spPr>
          <a:xfrm>
            <a:off x="265320" y="376920"/>
            <a:ext cx="328572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Presentation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7501283" y="1295098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>
            <a:off x="7790513" y="3915854"/>
            <a:ext cx="23388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</a:rPr>
              <a:t>Mauricio</a:t>
            </a:r>
            <a:endParaRPr sz="22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</a:rPr>
              <a:t>Toro</a:t>
            </a:r>
            <a:endParaRPr sz="2200" b="1" i="0" u="none" strike="noStrike" cap="none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Data preparation</a:t>
            </a:r>
            <a:endParaRPr sz="2200" dirty="0">
              <a:solidFill>
                <a:srgbClr val="001E33"/>
              </a:solidFill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1645643" y="3928561"/>
            <a:ext cx="2410725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i="0" u="none" strike="noStrike" cap="none" dirty="0">
                <a:solidFill>
                  <a:srgbClr val="001E33"/>
                </a:solidFill>
              </a:rPr>
              <a:t>Isabel Mora</a:t>
            </a:r>
            <a:endParaRPr sz="2200" b="1" i="0" u="none" strike="noStrike" cap="none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Report and algorithms</a:t>
            </a:r>
            <a:endParaRPr sz="2200" dirty="0">
              <a:solidFill>
                <a:srgbClr val="001E33"/>
              </a:solidFill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2200"/>
            </a:pPr>
            <a:r>
              <a:rPr lang="en-US" sz="22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https://github.com/isabelmorar/ST0245-001</a:t>
            </a:r>
            <a:endParaRPr sz="22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4683939" y="3915853"/>
            <a:ext cx="2417720" cy="111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Andrea</a:t>
            </a:r>
            <a:br>
              <a:rPr lang="en-US" sz="2200" b="1" dirty="0">
                <a:solidFill>
                  <a:srgbClr val="001E33"/>
                </a:solidFill>
              </a:rPr>
            </a:br>
            <a:r>
              <a:rPr lang="en-US" sz="2200" b="1" dirty="0">
                <a:solidFill>
                  <a:srgbClr val="001E33"/>
                </a:solidFill>
              </a:rPr>
              <a:t>Serna</a:t>
            </a:r>
            <a:endParaRPr sz="2200" b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Literature review</a:t>
            </a:r>
            <a:endParaRPr sz="2200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4200983" y="1340278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7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CE46617-A84A-B646-8F43-CA2552F6B3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89" t="4077" r="10946" b="36527"/>
          <a:stretch/>
        </p:blipFill>
        <p:spPr>
          <a:xfrm>
            <a:off x="1790460" y="1620149"/>
            <a:ext cx="2251043" cy="2236218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/>
          <p:nvPr/>
        </p:nvSpPr>
        <p:spPr>
          <a:xfrm>
            <a:off x="265320" y="376920"/>
            <a:ext cx="329904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372178" y="4127260"/>
            <a:ext cx="3971843" cy="108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Streets of Medellín:  </a:t>
            </a:r>
            <a:br>
              <a:rPr lang="en-US" sz="2200" b="1" dirty="0">
                <a:solidFill>
                  <a:srgbClr val="001E33"/>
                </a:solidFill>
              </a:rPr>
            </a:br>
            <a:r>
              <a:rPr lang="en-US" sz="2200" b="1" dirty="0">
                <a:solidFill>
                  <a:srgbClr val="001E33"/>
                </a:solidFill>
              </a:rPr>
              <a:t>Origin and </a:t>
            </a:r>
            <a:br>
              <a:rPr lang="en-US" sz="2200" b="1" dirty="0">
                <a:solidFill>
                  <a:srgbClr val="001E33"/>
                </a:solidFill>
              </a:rPr>
            </a:br>
            <a:r>
              <a:rPr lang="en-US" sz="2200" b="1" dirty="0">
                <a:solidFill>
                  <a:srgbClr val="001E33"/>
                </a:solidFill>
              </a:rPr>
              <a:t>Destination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</a:rPr>
              <a:t>Constrained Shortest Path Algorithm</a:t>
            </a:r>
            <a:endParaRPr sz="2100" b="1">
              <a:solidFill>
                <a:schemeClr val="lt1"/>
              </a:solidFill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8466300" y="4241025"/>
            <a:ext cx="3544500" cy="123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dirty="0">
                <a:solidFill>
                  <a:srgbClr val="001E33"/>
                </a:solidFill>
              </a:rPr>
              <a:t>Constrained </a:t>
            </a:r>
            <a:endParaRPr sz="2500" b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dirty="0">
                <a:solidFill>
                  <a:srgbClr val="001E33"/>
                </a:solidFill>
              </a:rPr>
              <a:t>Shortest</a:t>
            </a:r>
            <a:endParaRPr sz="2500" b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dirty="0">
                <a:solidFill>
                  <a:srgbClr val="001E33"/>
                </a:solidFill>
              </a:rPr>
              <a:t>Paths</a:t>
            </a:r>
            <a:endParaRPr sz="2500" b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3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3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First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771" y="178458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688246" y="4077399"/>
            <a:ext cx="3544500" cy="1503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Streets </a:t>
            </a:r>
            <a:endParaRPr sz="2200" b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of Medellín, </a:t>
            </a:r>
            <a:br>
              <a:rPr lang="en-US" sz="2200" b="1" dirty="0">
                <a:solidFill>
                  <a:srgbClr val="001E33"/>
                </a:solidFill>
              </a:rPr>
            </a:br>
            <a:r>
              <a:rPr lang="en-US" sz="2200" b="1" dirty="0">
                <a:solidFill>
                  <a:srgbClr val="001E33"/>
                </a:solidFill>
              </a:rPr>
              <a:t>Origin and </a:t>
            </a:r>
            <a:br>
              <a:rPr lang="en-US" sz="2200" b="1" dirty="0">
                <a:solidFill>
                  <a:srgbClr val="001E33"/>
                </a:solidFill>
              </a:rPr>
            </a:br>
            <a:r>
              <a:rPr lang="en-US" sz="2200" b="1" dirty="0">
                <a:solidFill>
                  <a:srgbClr val="001E33"/>
                </a:solidFill>
              </a:rPr>
              <a:t>Destination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6419" y="1646084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001E33"/>
                </a:solidFill>
              </a:rPr>
              <a:t>Modified Version of  Dijkstra's Algorithm  </a:t>
            </a:r>
            <a:endParaRPr sz="2100" b="1" dirty="0">
              <a:solidFill>
                <a:srgbClr val="001E33"/>
              </a:solidFill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8282" y="2545296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8282" y="2926296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8282" y="3383496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13212" y="178458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79682" y="2926296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212212" y="4088805"/>
            <a:ext cx="3344788" cy="166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dirty="0">
                <a:solidFill>
                  <a:srgbClr val="001E33"/>
                </a:solidFill>
              </a:rPr>
              <a:t>Shortest path without exceeding a weighted-average risk of harassment </a:t>
            </a:r>
            <a:r>
              <a:rPr lang="en-US" sz="2500" b="1" i="1" dirty="0">
                <a:solidFill>
                  <a:srgbClr val="001E33"/>
                </a:solidFill>
              </a:rPr>
              <a:t>r</a:t>
            </a:r>
            <a:endParaRPr sz="2200" b="1" i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8282" y="3764496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0382" y="3488396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>
                <a:solidFill>
                  <a:srgbClr val="001E33"/>
                </a:solidFill>
              </a:rPr>
              <a:t>r</a:t>
            </a:r>
            <a:endParaRPr sz="2200" b="1" i="1">
              <a:solidFill>
                <a:srgbClr val="001E3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Second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937075" y="17120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4" name="Google Shape;354;g105e9140ba5_0_92"/>
          <p:cNvSpPr/>
          <p:nvPr/>
        </p:nvSpPr>
        <p:spPr>
          <a:xfrm>
            <a:off x="5065644" y="1609819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100" b="1" dirty="0">
                <a:solidFill>
                  <a:srgbClr val="001E33"/>
                </a:solidFill>
              </a:rPr>
              <a:t>Modified Version of  Dijkstra's Algorithm  </a:t>
            </a: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27507" y="2509031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27507" y="2890031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27507" y="3347231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064225" y="17120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08907" y="2890031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7877575" y="3966321"/>
            <a:ext cx="3715800" cy="172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dirty="0">
                <a:solidFill>
                  <a:srgbClr val="001E33"/>
                </a:solidFill>
              </a:rPr>
              <a:t>Path with the lowest weighted-average risk of harassment without exceeding a distance </a:t>
            </a:r>
            <a:r>
              <a:rPr lang="en-US" sz="2500" b="1" i="1" dirty="0">
                <a:solidFill>
                  <a:srgbClr val="001E33"/>
                </a:solidFill>
              </a:rPr>
              <a:t>d</a:t>
            </a:r>
            <a:endParaRPr sz="2200" b="1" i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27507" y="3728231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449607" y="3452131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>
                <a:solidFill>
                  <a:srgbClr val="001E33"/>
                </a:solidFill>
              </a:rPr>
              <a:t>d</a:t>
            </a:r>
            <a:endParaRPr sz="2200" b="1" i="1">
              <a:solidFill>
                <a:srgbClr val="001E33"/>
              </a:solidFill>
            </a:endParaRPr>
          </a:p>
        </p:txBody>
      </p:sp>
      <p:sp>
        <p:nvSpPr>
          <p:cNvPr id="61" name="Google Shape;287;g105e9140ba5_0_31">
            <a:extLst>
              <a:ext uri="{FF2B5EF4-FFF2-40B4-BE49-F238E27FC236}">
                <a16:creationId xmlns:a16="http://schemas.microsoft.com/office/drawing/2014/main" id="{E5B35A6C-55E8-0A4D-98EA-CEB4D9C54200}"/>
              </a:ext>
            </a:extLst>
          </p:cNvPr>
          <p:cNvSpPr/>
          <p:nvPr/>
        </p:nvSpPr>
        <p:spPr>
          <a:xfrm>
            <a:off x="688246" y="4077399"/>
            <a:ext cx="3544500" cy="1503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Streets </a:t>
            </a:r>
            <a:endParaRPr sz="2200" b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of Medellín, </a:t>
            </a:r>
            <a:br>
              <a:rPr lang="en-US" sz="2200" b="1" dirty="0">
                <a:solidFill>
                  <a:srgbClr val="001E33"/>
                </a:solidFill>
              </a:rPr>
            </a:br>
            <a:r>
              <a:rPr lang="en-US" sz="2200" b="1" dirty="0">
                <a:solidFill>
                  <a:srgbClr val="001E33"/>
                </a:solidFill>
              </a:rPr>
              <a:t>Origin and </a:t>
            </a:r>
            <a:br>
              <a:rPr lang="en-US" sz="2200" b="1" dirty="0">
                <a:solidFill>
                  <a:srgbClr val="001E33"/>
                </a:solidFill>
              </a:rPr>
            </a:br>
            <a:r>
              <a:rPr lang="en-US" sz="2200" b="1" dirty="0">
                <a:solidFill>
                  <a:srgbClr val="001E33"/>
                </a:solidFill>
              </a:rPr>
              <a:t>Destination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</a:t>
            </a:r>
            <a:r>
              <a:rPr lang="en-US" sz="2200" b="1">
                <a:solidFill>
                  <a:srgbClr val="FFFFFF"/>
                </a:solidFill>
              </a:rPr>
              <a:t>Explanation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1150382" y="4936340"/>
            <a:ext cx="5848154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Modified Dijkstra’s Algorithm for the Constrained Shortest Path Problem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F5E3A-1472-724E-B314-56E46A2FB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47"/>
          <a:stretch/>
        </p:blipFill>
        <p:spPr>
          <a:xfrm>
            <a:off x="156873" y="1139819"/>
            <a:ext cx="5205289" cy="37249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BF2C7E-1419-8A43-A84C-D2C4D465C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4" t="50253" r="7349"/>
          <a:stretch/>
        </p:blipFill>
        <p:spPr>
          <a:xfrm>
            <a:off x="5362162" y="1402806"/>
            <a:ext cx="3808855" cy="3411664"/>
          </a:xfrm>
          <a:prstGeom prst="rect">
            <a:avLst/>
          </a:prstGeom>
        </p:spPr>
      </p:pic>
      <p:sp>
        <p:nvSpPr>
          <p:cNvPr id="29" name="Google Shape;389;p3">
            <a:extLst>
              <a:ext uri="{FF2B5EF4-FFF2-40B4-BE49-F238E27FC236}">
                <a16:creationId xmlns:a16="http://schemas.microsoft.com/office/drawing/2014/main" id="{D8AE946F-D0A3-EC44-9D25-19C10E540384}"/>
              </a:ext>
            </a:extLst>
          </p:cNvPr>
          <p:cNvSpPr/>
          <p:nvPr/>
        </p:nvSpPr>
        <p:spPr>
          <a:xfrm>
            <a:off x="5183295" y="1065706"/>
            <a:ext cx="2356529" cy="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u="sng" dirty="0">
                <a:solidFill>
                  <a:srgbClr val="001E33"/>
                </a:solidFill>
              </a:rPr>
              <a:t>Example Execution: </a:t>
            </a:r>
            <a:endParaRPr sz="16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218;p2">
            <a:extLst>
              <a:ext uri="{FF2B5EF4-FFF2-40B4-BE49-F238E27FC236}">
                <a16:creationId xmlns:a16="http://schemas.microsoft.com/office/drawing/2014/main" id="{7A69AFC3-D32D-2B42-96C4-ACA9B48C51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19;p2">
            <a:extLst>
              <a:ext uri="{FF2B5EF4-FFF2-40B4-BE49-F238E27FC236}">
                <a16:creationId xmlns:a16="http://schemas.microsoft.com/office/drawing/2014/main" id="{D4665C64-59B3-0440-BC21-78B9FA24A9CE}"/>
              </a:ext>
            </a:extLst>
          </p:cNvPr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2200"/>
            </a:pPr>
            <a:r>
              <a:rPr lang="en-US" sz="22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https://github.com/isabelmorar/ST0245-001</a:t>
            </a:r>
            <a:endParaRPr sz="22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0440A-7A2A-F14D-AC0D-F8DA88C0F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999" y="1641490"/>
            <a:ext cx="2269189" cy="2934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Complexity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</a:t>
            </a:r>
            <a:r>
              <a:rPr lang="en-US" sz="2200">
                <a:solidFill>
                  <a:srgbClr val="001E33"/>
                </a:solidFill>
              </a:rPr>
              <a:t> algorithm name. V is…E is…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(In this semester, one could be </a:t>
            </a:r>
            <a:r>
              <a:rPr lang="en-US">
                <a:solidFill>
                  <a:srgbClr val="ED7D31"/>
                </a:solidFill>
              </a:rPr>
              <a:t>DFS, BFS, Dijkstra, A*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). Please explain what do </a:t>
            </a:r>
            <a:r>
              <a:rPr lang="en-US">
                <a:solidFill>
                  <a:srgbClr val="ED7D31"/>
                </a:solidFill>
              </a:rPr>
              <a:t>V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>
                <a:solidFill>
                  <a:srgbClr val="ED7D31"/>
                </a:solidFill>
              </a:rPr>
              <a:t>E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mean in this problem. </a:t>
            </a:r>
            <a:r>
              <a:rPr lang="en-US" sz="1400" b="1" i="0" u="none" strike="noStrike" cap="none">
                <a:solidFill>
                  <a:srgbClr val="ED7D31"/>
                </a:solidFill>
              </a:rPr>
              <a:t>PLEASE DO IT!</a:t>
            </a:r>
            <a:endParaRPr sz="1400" b="1" i="0" u="none" strike="noStrike" cap="none">
              <a:solidFill>
                <a:srgbClr val="ED7D31"/>
              </a:solidFill>
            </a:endParaRPr>
          </a:p>
        </p:txBody>
      </p:sp>
      <p:sp>
        <p:nvSpPr>
          <p:cNvPr id="414" name="Google Shape;414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5" name="Google Shape;415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/>
          <p:nvPr/>
        </p:nvSpPr>
        <p:spPr>
          <a:xfrm>
            <a:off x="6812235" y="9121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8" name="Google Shape;418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0" name="Google Shape;420;p5"/>
          <p:cNvSpPr/>
          <p:nvPr/>
        </p:nvSpPr>
        <p:spPr>
          <a:xfrm>
            <a:off x="8034840" y="514548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 HD picture related to the problem of </a:t>
            </a:r>
            <a:r>
              <a:rPr lang="en-US" i="1">
                <a:solidFill>
                  <a:schemeClr val="accent2"/>
                </a:solidFill>
              </a:rPr>
              <a:t>street sexual harassment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/>
        </p:nvGraphicFramePr>
        <p:xfrm>
          <a:off x="471720" y="1194240"/>
          <a:ext cx="6246500" cy="2956575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Memory Complexity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Algorithm name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r>
                        <a:rPr lang="en-US" sz="2200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r>
                        <a:rPr lang="en-US" sz="2200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Algorithm name </a:t>
                      </a:r>
                      <a:r>
                        <a:rPr lang="en-US" sz="2200">
                          <a:solidFill>
                            <a:schemeClr val="accent2"/>
                          </a:solidFill>
                        </a:rPr>
                        <a:t>(if you tried two)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3" name="Google Shape;423;p5"/>
          <p:cNvSpPr/>
          <p:nvPr/>
        </p:nvSpPr>
        <p:spPr>
          <a:xfrm>
            <a:off x="8229600" y="124200"/>
            <a:ext cx="2114640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</a:t>
            </a:r>
            <a:r>
              <a:rPr lang="en-US" i="1" dirty="0">
                <a:solidFill>
                  <a:schemeClr val="accent2"/>
                </a:solidFill>
              </a:rPr>
              <a:t>third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deliverable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Use superindices to represent the exponents. </a:t>
            </a:r>
            <a:r>
              <a:rPr lang="en-US" sz="1400" b="1" i="1" u="none" strike="noStrike" cap="none">
                <a:solidFill>
                  <a:srgbClr val="ED7D31"/>
                </a:solidFill>
              </a:rPr>
              <a:t>DO NOT use the ^ symbol</a:t>
            </a:r>
            <a:endParaRPr sz="1400" b="1" i="0" u="none" strike="noStrike" cap="none">
              <a:solidFill>
                <a:srgbClr val="ED7D31"/>
              </a:solidFill>
            </a:endParaRPr>
          </a:p>
        </p:txBody>
      </p:sp>
      <p:sp>
        <p:nvSpPr>
          <p:cNvPr id="426" name="Google Shape;426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7" name="Google Shape;4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Shortest Path Results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Shortest distance obtained without exceeding a weighted average risk of harassment </a:t>
            </a:r>
            <a:r>
              <a:rPr lang="en-US" sz="2200" i="1">
                <a:solidFill>
                  <a:srgbClr val="001E33"/>
                </a:solidFill>
              </a:rPr>
              <a:t>r.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0" name="Google Shape;440;gadd317ae2b_0_201"/>
          <p:cNvSpPr/>
          <p:nvPr/>
        </p:nvSpPr>
        <p:spPr>
          <a:xfrm>
            <a:off x="3437640" y="5437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add317ae2b_0_201"/>
          <p:cNvSpPr/>
          <p:nvPr/>
        </p:nvSpPr>
        <p:spPr>
          <a:xfrm>
            <a:off x="3356273" y="5266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42" name="Google Shape;442;gadd317ae2b_0_201"/>
          <p:cNvGraphicFramePr/>
          <p:nvPr/>
        </p:nvGraphicFramePr>
        <p:xfrm>
          <a:off x="333820" y="1499040"/>
          <a:ext cx="11310600" cy="3299300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Shortest 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Without exceeding a weighted-average risk of harassment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Lowest Risk Results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48589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Lowest weighted-average risk of harassment obtained without exceeding a distance </a:t>
            </a:r>
            <a:r>
              <a:rPr lang="en-US" sz="2200" i="1">
                <a:solidFill>
                  <a:srgbClr val="001E33"/>
                </a:solidFill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105e9140ba5_0_16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g105e9140ba5_0_16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05e9140ba5_0_16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5e9140ba5_0_16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g105e9140ba5_0_161"/>
          <p:cNvSpPr/>
          <p:nvPr/>
        </p:nvSpPr>
        <p:spPr>
          <a:xfrm>
            <a:off x="3437640" y="5665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05e9140ba5_0_161"/>
          <p:cNvSpPr/>
          <p:nvPr/>
        </p:nvSpPr>
        <p:spPr>
          <a:xfrm>
            <a:off x="3356273" y="53429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59" name="Google Shape;459;g105e9140ba5_0_161"/>
          <p:cNvGraphicFramePr/>
          <p:nvPr/>
        </p:nvGraphicFramePr>
        <p:xfrm>
          <a:off x="333820" y="1803840"/>
          <a:ext cx="11310600" cy="3048040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Weighted-average risk of harassment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Without exceeding a distance (meters)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0" name="Google Shape;460;g105e9140ba5_0_16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05e9140ba5_0_16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105e9140ba5_0_16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5968</TotalTime>
  <Words>1015</Words>
  <Application>Microsoft Macintosh PowerPoint</Application>
  <PresentationFormat>Widescreen</PresentationFormat>
  <Paragraphs>182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Arial</vt:lpstr>
      <vt:lpstr>Fira Sans Extra Condensed</vt:lpstr>
      <vt:lpstr>Times New Roman</vt:lpstr>
      <vt:lpstr>Office Theme</vt:lpstr>
      <vt:lpstr>Office Theme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Referee</dc:creator>
  <cp:lastModifiedBy>Isabel Mora Restrepo</cp:lastModifiedBy>
  <cp:revision>16</cp:revision>
  <cp:lastPrinted>2022-04-08T00:36:36Z</cp:lastPrinted>
  <dcterms:created xsi:type="dcterms:W3CDTF">2020-06-26T14:36:07Z</dcterms:created>
  <dcterms:modified xsi:type="dcterms:W3CDTF">2022-04-08T17:36:11Z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